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57" r:id="rId5"/>
    <p:sldId id="264" r:id="rId6"/>
    <p:sldId id="262" r:id="rId7"/>
    <p:sldId id="268" r:id="rId8"/>
    <p:sldId id="266" r:id="rId9"/>
    <p:sldId id="272" r:id="rId10"/>
    <p:sldId id="273" r:id="rId11"/>
    <p:sldId id="265" r:id="rId12"/>
    <p:sldId id="271" r:id="rId13"/>
    <p:sldId id="270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>
        <p:scale>
          <a:sx n="125" d="100"/>
          <a:sy n="125" d="100"/>
        </p:scale>
        <p:origin x="-396" y="-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320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837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156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63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210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141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438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286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172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4241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932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1F09D-EB26-4547-81AF-8AE1CD87F62A}" type="datetimeFigureOut">
              <a:rPr lang="es-CO" smtClean="0"/>
              <a:t>14/04/2021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785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jpeg"/><Relationship Id="rId5" Type="http://schemas.openxmlformats.org/officeDocument/2006/relationships/image" Target="../media/image19.jpe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>
          <a:xfrm>
            <a:off x="1624613" y="449943"/>
            <a:ext cx="9254231" cy="2957246"/>
          </a:xfrm>
        </p:spPr>
        <p:txBody>
          <a:bodyPr>
            <a:noAutofit/>
          </a:bodyPr>
          <a:lstStyle/>
          <a:p>
            <a:pPr algn="l"/>
            <a:r>
              <a:rPr lang="es-CO" dirty="0" smtClean="0"/>
              <a:t>TERMINAL REMOTA DE BAJO CONSUMO ELECTRICO</a:t>
            </a:r>
            <a:endParaRPr lang="es-CO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2120890" y="3640093"/>
            <a:ext cx="8757954" cy="2207580"/>
          </a:xfrm>
        </p:spPr>
        <p:txBody>
          <a:bodyPr>
            <a:noAutofit/>
          </a:bodyPr>
          <a:lstStyle/>
          <a:p>
            <a:pPr algn="l"/>
            <a:r>
              <a:rPr lang="es-CO" sz="3200" b="1" dirty="0"/>
              <a:t>Supervisa y monitorea </a:t>
            </a:r>
            <a:r>
              <a:rPr lang="es-CO" sz="3200" dirty="0"/>
              <a:t>el estado actual del cultivo con un set de </a:t>
            </a:r>
            <a:r>
              <a:rPr lang="es-CO" sz="3200" dirty="0" smtClean="0"/>
              <a:t>sensores, </a:t>
            </a:r>
            <a:r>
              <a:rPr lang="es-CO" sz="3200" dirty="0"/>
              <a:t>comunicación </a:t>
            </a:r>
            <a:r>
              <a:rPr lang="es-CO" sz="3200" dirty="0" smtClean="0"/>
              <a:t>inalámbrica y </a:t>
            </a:r>
            <a:r>
              <a:rPr lang="es-CO" sz="3200" dirty="0"/>
              <a:t>software para recolección y análisis de datos.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35FF1-B619-40BF-87DE-013ED379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7308-22F9-4AB6-A423-BAA1DBDA9524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00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5" y="-940166"/>
            <a:ext cx="11572960" cy="670088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267385" y="760214"/>
            <a:ext cx="411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https://esp32.com/viewtopic.php?t=1914</a:t>
            </a:r>
          </a:p>
        </p:txBody>
      </p:sp>
    </p:spTree>
    <p:extLst>
      <p:ext uri="{BB962C8B-B14F-4D97-AF65-F5344CB8AC3E}">
        <p14:creationId xmlns:p14="http://schemas.microsoft.com/office/powerpoint/2010/main" val="81505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21453" y="620785"/>
            <a:ext cx="2376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ESP8266 V3 + </a:t>
            </a:r>
            <a:r>
              <a:rPr lang="es-CO" dirty="0" smtClean="0"/>
              <a:t>RFM95W</a:t>
            </a:r>
            <a:endParaRPr lang="es-CO" dirty="0"/>
          </a:p>
          <a:p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5956402" y="35233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RFM</a:t>
            </a: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241" y="1346392"/>
            <a:ext cx="2550054" cy="20016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012" y="1644847"/>
            <a:ext cx="1416977" cy="12151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16" y="3027476"/>
            <a:ext cx="5055510" cy="282993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83" y="1267117"/>
            <a:ext cx="4244287" cy="2989738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249438" y="373794"/>
            <a:ext cx="435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Librería </a:t>
            </a:r>
            <a:r>
              <a:rPr lang="es-CO" dirty="0" err="1" smtClean="0"/>
              <a:t>Kicad</a:t>
            </a:r>
            <a:r>
              <a:rPr lang="es-CO" dirty="0" smtClean="0"/>
              <a:t> Esp8266 </a:t>
            </a:r>
          </a:p>
          <a:p>
            <a:r>
              <a:rPr lang="es-CO" dirty="0"/>
              <a:t>https://github.com/jdunmire/kicad-ESP8266</a:t>
            </a:r>
          </a:p>
        </p:txBody>
      </p:sp>
    </p:spTree>
    <p:extLst>
      <p:ext uri="{BB962C8B-B14F-4D97-AF65-F5344CB8AC3E}">
        <p14:creationId xmlns:p14="http://schemas.microsoft.com/office/powerpoint/2010/main" val="245131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16909"/>
              </p:ext>
            </p:extLst>
          </p:nvPr>
        </p:nvGraphicFramePr>
        <p:xfrm>
          <a:off x="838200" y="2721134"/>
          <a:ext cx="5445154" cy="2560320"/>
        </p:xfrm>
        <a:graphic>
          <a:graphicData uri="http://schemas.openxmlformats.org/drawingml/2006/table">
            <a:tbl>
              <a:tblPr/>
              <a:tblGrid>
                <a:gridCol w="2722577">
                  <a:extLst>
                    <a:ext uri="{9D8B030D-6E8A-4147-A177-3AD203B41FA5}">
                      <a16:colId xmlns:a16="http://schemas.microsoft.com/office/drawing/2014/main" val="2349224969"/>
                    </a:ext>
                  </a:extLst>
                </a:gridCol>
                <a:gridCol w="2722577">
                  <a:extLst>
                    <a:ext uri="{9D8B030D-6E8A-4147-A177-3AD203B41FA5}">
                      <a16:colId xmlns:a16="http://schemas.microsoft.com/office/drawing/2014/main" val="1237894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MicroSD Card Module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ESP32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2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3V3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3V3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446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GPIO 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429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MOSI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GPIO 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891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CLK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GPIO 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948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MISO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GPIO 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61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921440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093" y="1208014"/>
            <a:ext cx="5014923" cy="23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4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4" y="689803"/>
            <a:ext cx="4550874" cy="310392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73917" y="37937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https://www.mischianti.org/2019/12/15/how-to-use-sd-card-with-esp8266-and-arduino/</a:t>
            </a:r>
          </a:p>
        </p:txBody>
      </p:sp>
    </p:spTree>
    <p:extLst>
      <p:ext uri="{BB962C8B-B14F-4D97-AF65-F5344CB8AC3E}">
        <p14:creationId xmlns:p14="http://schemas.microsoft.com/office/powerpoint/2010/main" val="90693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87" y="998291"/>
            <a:ext cx="4209219" cy="325961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23457" y="4647501"/>
            <a:ext cx="2807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Modulo FTDI Ft232 USB-TTL</a:t>
            </a:r>
          </a:p>
          <a:p>
            <a:r>
              <a:rPr lang="es-CO" dirty="0" smtClean="0"/>
              <a:t>Interfaz USB-UART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9462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4" y="721453"/>
            <a:ext cx="4971151" cy="43309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20" y="1109844"/>
            <a:ext cx="6790904" cy="33703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108" y="5052380"/>
            <a:ext cx="1416977" cy="12151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006" y="4524103"/>
            <a:ext cx="2879038" cy="20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B087816-4B37-4F6A-87A9-E50DAEFE7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50" y="616587"/>
            <a:ext cx="6931849" cy="577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7" y="1313526"/>
            <a:ext cx="4748732" cy="3561549"/>
          </a:xfrm>
          <a:prstGeom prst="round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3307" y="1313524"/>
            <a:ext cx="4748733" cy="3561551"/>
          </a:xfrm>
          <a:prstGeom prst="roundRect">
            <a:avLst/>
          </a:prstGeom>
        </p:spPr>
      </p:pic>
      <p:pic>
        <p:nvPicPr>
          <p:cNvPr id="6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784" y="1515047"/>
            <a:ext cx="3516671" cy="263750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20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79371" y="1549438"/>
            <a:ext cx="232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SENSORES DIAMETRO DEL FRUTO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74" y="1150982"/>
            <a:ext cx="934170" cy="161643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C:\Jimmy's Files\Spain V congr Hafaka\Espaguil\FI palto\A FI palto 1 320 x 4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24" y="611514"/>
            <a:ext cx="998058" cy="1222915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92D6F70-1DEE-4118-89D3-7766F332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010" y="1068070"/>
            <a:ext cx="1715728" cy="112769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DAC083-9370-4800-9381-A3BF9EC322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6" r="7282" b="17576"/>
          <a:stretch/>
        </p:blipFill>
        <p:spPr>
          <a:xfrm>
            <a:off x="8887395" y="569339"/>
            <a:ext cx="1612746" cy="1242268"/>
          </a:xfrm>
          <a:prstGeom prst="roundRect">
            <a:avLst/>
          </a:prstGeom>
        </p:spPr>
      </p:pic>
      <p:sp>
        <p:nvSpPr>
          <p:cNvPr id="11" name="1 CuadroTexto">
            <a:extLst>
              <a:ext uri="{FF2B5EF4-FFF2-40B4-BE49-F238E27FC236}">
                <a16:creationId xmlns:a16="http://schemas.microsoft.com/office/drawing/2014/main" id="{E0061F0D-A5BC-41CD-9DE5-004A0EF6A924}"/>
              </a:ext>
            </a:extLst>
          </p:cNvPr>
          <p:cNvSpPr txBox="1"/>
          <p:nvPr/>
        </p:nvSpPr>
        <p:spPr>
          <a:xfrm>
            <a:off x="6626610" y="1091108"/>
            <a:ext cx="246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DENDROMETROS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9E037E9-90EC-4A15-B556-5337DEC9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923" y="4976141"/>
            <a:ext cx="1949641" cy="1461754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6" descr="SD-5 on pepper2">
            <a:extLst>
              <a:ext uri="{FF2B5EF4-FFF2-40B4-BE49-F238E27FC236}">
                <a16:creationId xmlns:a16="http://schemas.microsoft.com/office/drawing/2014/main" id="{397D75E6-DC4C-4772-B082-39D89E550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068" y="4541613"/>
            <a:ext cx="1388676" cy="1165405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LETTERS\DOC.ENG\Photos\LT2.JPG">
            <a:extLst>
              <a:ext uri="{FF2B5EF4-FFF2-40B4-BE49-F238E27FC236}">
                <a16:creationId xmlns:a16="http://schemas.microsoft.com/office/drawing/2014/main" id="{8A2B0799-716A-4B4D-8415-7EAC639C5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8" y="3039401"/>
            <a:ext cx="1676004" cy="1257003"/>
          </a:xfrm>
          <a:prstGeom prst="roundRect">
            <a:avLst/>
          </a:prstGeom>
          <a:noFill/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2 CuadroTexto">
            <a:extLst>
              <a:ext uri="{FF2B5EF4-FFF2-40B4-BE49-F238E27FC236}">
                <a16:creationId xmlns:a16="http://schemas.microsoft.com/office/drawing/2014/main" id="{E6821BC7-3C0F-4A7C-8999-141D5B0C9BD7}"/>
              </a:ext>
            </a:extLst>
          </p:cNvPr>
          <p:cNvSpPr txBox="1"/>
          <p:nvPr/>
        </p:nvSpPr>
        <p:spPr>
          <a:xfrm>
            <a:off x="536074" y="3334788"/>
            <a:ext cx="2323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SENSORES  DE TEMPERATURA DE LA HOJA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CC6771-6DAD-4628-95ED-5E518A1DC8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94" y="2439493"/>
            <a:ext cx="1954930" cy="1008794"/>
          </a:xfrm>
          <a:prstGeom prst="roundRect">
            <a:avLst/>
          </a:prstGeom>
        </p:spPr>
      </p:pic>
      <p:sp>
        <p:nvSpPr>
          <p:cNvPr id="18" name="2 CuadroTexto">
            <a:extLst>
              <a:ext uri="{FF2B5EF4-FFF2-40B4-BE49-F238E27FC236}">
                <a16:creationId xmlns:a16="http://schemas.microsoft.com/office/drawing/2014/main" id="{6EE7784A-BF36-42AB-9AA0-2D48495DAE99}"/>
              </a:ext>
            </a:extLst>
          </p:cNvPr>
          <p:cNvSpPr txBox="1"/>
          <p:nvPr/>
        </p:nvSpPr>
        <p:spPr>
          <a:xfrm>
            <a:off x="6180697" y="2455433"/>
            <a:ext cx="2115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SENSORES  DE HUMEDAD DE LA HOJA.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E05DDE00-126B-474A-85AE-0B506B3C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746" y="3796453"/>
            <a:ext cx="1660125" cy="136268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1 CuadroTexto">
            <a:extLst>
              <a:ext uri="{FF2B5EF4-FFF2-40B4-BE49-F238E27FC236}">
                <a16:creationId xmlns:a16="http://schemas.microsoft.com/office/drawing/2014/main" id="{93391D65-1D7F-495B-BD65-D5F1900143DB}"/>
              </a:ext>
            </a:extLst>
          </p:cNvPr>
          <p:cNvSpPr txBox="1"/>
          <p:nvPr/>
        </p:nvSpPr>
        <p:spPr>
          <a:xfrm>
            <a:off x="7399732" y="4183682"/>
            <a:ext cx="252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MONITOR DE FOTOSINTESIS</a:t>
            </a:r>
          </a:p>
        </p:txBody>
      </p:sp>
      <p:pic>
        <p:nvPicPr>
          <p:cNvPr id="21" name="Picture 6" descr="Picture5">
            <a:extLst>
              <a:ext uri="{FF2B5EF4-FFF2-40B4-BE49-F238E27FC236}">
                <a16:creationId xmlns:a16="http://schemas.microsoft.com/office/drawing/2014/main" id="{319AFF17-7506-48BA-8400-B5C3F2B8E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91" y="5371810"/>
            <a:ext cx="1361094" cy="1091616"/>
          </a:xfrm>
          <a:prstGeom prst="round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1 CuadroTexto">
            <a:extLst>
              <a:ext uri="{FF2B5EF4-FFF2-40B4-BE49-F238E27FC236}">
                <a16:creationId xmlns:a16="http://schemas.microsoft.com/office/drawing/2014/main" id="{89A8582E-4CAF-4E04-BFB6-CC63D0DFA2A3}"/>
              </a:ext>
            </a:extLst>
          </p:cNvPr>
          <p:cNvSpPr txBox="1"/>
          <p:nvPr/>
        </p:nvSpPr>
        <p:spPr>
          <a:xfrm>
            <a:off x="6637176" y="5495885"/>
            <a:ext cx="184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SENSOR DE FLUJO DE SAVIA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844DBEF-4211-4669-86EA-38149C67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4" y="5352834"/>
            <a:ext cx="587787" cy="1129568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1 Título">
            <a:extLst>
              <a:ext uri="{FF2B5EF4-FFF2-40B4-BE49-F238E27FC236}">
                <a16:creationId xmlns:a16="http://schemas.microsoft.com/office/drawing/2014/main" id="{B3322A1B-7C8C-40E3-9F49-F1F079F62C31}"/>
              </a:ext>
            </a:extLst>
          </p:cNvPr>
          <p:cNvSpPr txBox="1">
            <a:spLocks/>
          </p:cNvSpPr>
          <p:nvPr/>
        </p:nvSpPr>
        <p:spPr>
          <a:xfrm>
            <a:off x="1981200" y="274638"/>
            <a:ext cx="8229600" cy="77809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kern="1200" dirty="0" smtClean="0">
                <a:solidFill>
                  <a:schemeClr val="accent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s-CO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SENSORES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A033CE-80E8-4CB5-A753-FFD88D5488C5}"/>
              </a:ext>
            </a:extLst>
          </p:cNvPr>
          <p:cNvSpPr/>
          <p:nvPr/>
        </p:nvSpPr>
        <p:spPr>
          <a:xfrm>
            <a:off x="979042" y="4982070"/>
            <a:ext cx="2285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SENSORES MICROVARIACION DIAMETRO DEL TALLO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FE09B3-B424-45A6-BD76-AB24B970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www.amnetpro.com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23621-70F9-485D-BA5A-30627A31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7308-22F9-4AB6-A423-BAA1DBDA952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54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/>
          <p:cNvSpPr/>
          <p:nvPr/>
        </p:nvSpPr>
        <p:spPr>
          <a:xfrm>
            <a:off x="1692567" y="891125"/>
            <a:ext cx="1336545" cy="718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Lora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4805841" y="2176119"/>
            <a:ext cx="573816" cy="1101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I/0</a:t>
            </a:r>
            <a:endParaRPr lang="es-CO" dirty="0"/>
          </a:p>
        </p:txBody>
      </p:sp>
      <p:sp>
        <p:nvSpPr>
          <p:cNvPr id="39" name="Rectángulo 38"/>
          <p:cNvSpPr/>
          <p:nvPr/>
        </p:nvSpPr>
        <p:spPr>
          <a:xfrm>
            <a:off x="2170272" y="2774692"/>
            <a:ext cx="1843273" cy="11012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dirty="0" smtClean="0"/>
              <a:t>Presión barométrica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dirty="0" smtClean="0"/>
              <a:t>Humedad/temperatura 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dirty="0" smtClean="0"/>
              <a:t>Humedad/temperatura tierra</a:t>
            </a:r>
            <a:endParaRPr lang="es-CO" sz="1200" dirty="0"/>
          </a:p>
        </p:txBody>
      </p:sp>
      <p:sp>
        <p:nvSpPr>
          <p:cNvPr id="40" name="Rectángulo 39"/>
          <p:cNvSpPr/>
          <p:nvPr/>
        </p:nvSpPr>
        <p:spPr>
          <a:xfrm>
            <a:off x="937794" y="729788"/>
            <a:ext cx="4837903" cy="33658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1 Título">
            <a:extLst>
              <a:ext uri="{FF2B5EF4-FFF2-40B4-BE49-F238E27FC236}">
                <a16:creationId xmlns:a16="http://schemas.microsoft.com/office/drawing/2014/main" id="{B3322A1B-7C8C-40E3-9F49-F1F079F62C31}"/>
              </a:ext>
            </a:extLst>
          </p:cNvPr>
          <p:cNvSpPr txBox="1">
            <a:spLocks/>
          </p:cNvSpPr>
          <p:nvPr/>
        </p:nvSpPr>
        <p:spPr>
          <a:xfrm>
            <a:off x="1002144" y="251446"/>
            <a:ext cx="2026968" cy="46989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kern="1200" dirty="0" smtClean="0">
                <a:solidFill>
                  <a:schemeClr val="accent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s-CO" sz="2400" b="1" dirty="0" err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Datalog</a:t>
            </a:r>
            <a:endParaRPr lang="es-CO" sz="24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1312847" y="1967787"/>
            <a:ext cx="1237374" cy="5872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Solar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4223601" y="848696"/>
            <a:ext cx="1172244" cy="755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 smtClean="0">
                <a:solidFill>
                  <a:schemeClr val="tx1"/>
                </a:solidFill>
              </a:rPr>
              <a:t>Microcontrolador de bajo consumo eléctrico- </a:t>
            </a:r>
            <a:r>
              <a:rPr lang="es-CO" sz="1050" dirty="0" err="1" smtClean="0">
                <a:solidFill>
                  <a:schemeClr val="tx1"/>
                </a:solidFill>
              </a:rPr>
              <a:t>datalog</a:t>
            </a:r>
            <a:endParaRPr lang="es-CO" sz="1050" dirty="0">
              <a:solidFill>
                <a:schemeClr val="tx1"/>
              </a:solidFill>
            </a:endParaRPr>
          </a:p>
        </p:txBody>
      </p:sp>
      <p:cxnSp>
        <p:nvCxnSpPr>
          <p:cNvPr id="75" name="Conector recto de flecha 74"/>
          <p:cNvCxnSpPr>
            <a:stCxn id="30" idx="1"/>
            <a:endCxn id="32" idx="3"/>
          </p:cNvCxnSpPr>
          <p:nvPr/>
        </p:nvCxnSpPr>
        <p:spPr>
          <a:xfrm flipH="1">
            <a:off x="3029112" y="1226558"/>
            <a:ext cx="1194489" cy="2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/>
          <p:cNvCxnSpPr/>
          <p:nvPr/>
        </p:nvCxnSpPr>
        <p:spPr>
          <a:xfrm flipV="1">
            <a:off x="5089149" y="1628476"/>
            <a:ext cx="11082" cy="61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/>
          <p:cNvCxnSpPr>
            <a:endCxn id="39" idx="3"/>
          </p:cNvCxnSpPr>
          <p:nvPr/>
        </p:nvCxnSpPr>
        <p:spPr>
          <a:xfrm flipH="1">
            <a:off x="4013545" y="3185459"/>
            <a:ext cx="792297" cy="139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8200110" y="1133845"/>
            <a:ext cx="2149537" cy="1101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Lora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7703322" y="947902"/>
            <a:ext cx="3059754" cy="3147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1 Título">
            <a:extLst>
              <a:ext uri="{FF2B5EF4-FFF2-40B4-BE49-F238E27FC236}">
                <a16:creationId xmlns:a16="http://schemas.microsoft.com/office/drawing/2014/main" id="{B3322A1B-7C8C-40E3-9F49-F1F079F62C31}"/>
              </a:ext>
            </a:extLst>
          </p:cNvPr>
          <p:cNvSpPr txBox="1">
            <a:spLocks/>
          </p:cNvSpPr>
          <p:nvPr/>
        </p:nvSpPr>
        <p:spPr>
          <a:xfrm>
            <a:off x="7810981" y="407686"/>
            <a:ext cx="2844435" cy="48343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kern="1200" dirty="0" smtClean="0">
                <a:solidFill>
                  <a:schemeClr val="accent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s-CO" sz="2400" b="1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Base receptora</a:t>
            </a:r>
            <a:endParaRPr lang="es-CO" sz="24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33" name="Conector recto de flecha 32"/>
          <p:cNvCxnSpPr/>
          <p:nvPr/>
        </p:nvCxnSpPr>
        <p:spPr>
          <a:xfrm flipH="1">
            <a:off x="8339162" y="3530852"/>
            <a:ext cx="309491" cy="1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/>
          <p:cNvSpPr/>
          <p:nvPr/>
        </p:nvSpPr>
        <p:spPr>
          <a:xfrm>
            <a:off x="8208516" y="2723781"/>
            <a:ext cx="2149537" cy="1101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PC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3091909" y="1852386"/>
            <a:ext cx="1423424" cy="755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>
                <a:solidFill>
                  <a:schemeClr val="tx1"/>
                </a:solidFill>
              </a:rPr>
              <a:t>Temporizador/activa</a:t>
            </a:r>
            <a:endParaRPr lang="es-CO" sz="1100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/>
          <p:cNvCxnSpPr>
            <a:endCxn id="30" idx="2"/>
          </p:cNvCxnSpPr>
          <p:nvPr/>
        </p:nvCxnSpPr>
        <p:spPr>
          <a:xfrm flipV="1">
            <a:off x="3851027" y="1604419"/>
            <a:ext cx="958696" cy="22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48" idx="3"/>
            <a:endCxn id="35" idx="1"/>
          </p:cNvCxnSpPr>
          <p:nvPr/>
        </p:nvCxnSpPr>
        <p:spPr>
          <a:xfrm flipV="1">
            <a:off x="2550221" y="2230248"/>
            <a:ext cx="541688" cy="3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18" idx="2"/>
            <a:endCxn id="34" idx="0"/>
          </p:cNvCxnSpPr>
          <p:nvPr/>
        </p:nvCxnSpPr>
        <p:spPr>
          <a:xfrm>
            <a:off x="9274879" y="2235084"/>
            <a:ext cx="8406" cy="488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63"/>
          <p:cNvSpPr>
            <a:spLocks/>
          </p:cNvSpPr>
          <p:nvPr/>
        </p:nvSpPr>
        <p:spPr bwMode="auto">
          <a:xfrm>
            <a:off x="6148271" y="1117391"/>
            <a:ext cx="1344796" cy="359071"/>
          </a:xfrm>
          <a:custGeom>
            <a:avLst/>
            <a:gdLst>
              <a:gd name="T0" fmla="*/ 0 w 553"/>
              <a:gd name="T1" fmla="*/ 0 h 298"/>
              <a:gd name="T2" fmla="*/ 375 w 553"/>
              <a:gd name="T3" fmla="*/ 113 h 298"/>
              <a:gd name="T4" fmla="*/ 279 w 553"/>
              <a:gd name="T5" fmla="*/ 186 h 298"/>
              <a:gd name="T6" fmla="*/ 553 w 553"/>
              <a:gd name="T7" fmla="*/ 298 h 298"/>
              <a:gd name="T8" fmla="*/ 177 w 553"/>
              <a:gd name="T9" fmla="*/ 184 h 298"/>
              <a:gd name="T10" fmla="*/ 273 w 553"/>
              <a:gd name="T11" fmla="*/ 111 h 298"/>
              <a:gd name="T12" fmla="*/ 0 w 553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3" h="298">
                <a:moveTo>
                  <a:pt x="0" y="0"/>
                </a:moveTo>
                <a:lnTo>
                  <a:pt x="375" y="113"/>
                </a:lnTo>
                <a:lnTo>
                  <a:pt x="279" y="186"/>
                </a:lnTo>
                <a:lnTo>
                  <a:pt x="553" y="298"/>
                </a:lnTo>
                <a:lnTo>
                  <a:pt x="177" y="184"/>
                </a:lnTo>
                <a:lnTo>
                  <a:pt x="273" y="111"/>
                </a:lnTo>
                <a:lnTo>
                  <a:pt x="0" y="0"/>
                </a:lnTo>
                <a:close/>
              </a:path>
            </a:pathLst>
          </a:custGeom>
          <a:noFill/>
          <a:ln w="7938" cap="rnd">
            <a:solidFill>
              <a:srgbClr val="1F47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5" name="CuadroTexto 14"/>
          <p:cNvSpPr txBox="1"/>
          <p:nvPr/>
        </p:nvSpPr>
        <p:spPr>
          <a:xfrm>
            <a:off x="645365" y="4358065"/>
            <a:ext cx="6233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El </a:t>
            </a:r>
            <a:r>
              <a:rPr lang="es-CO" sz="1200" dirty="0" err="1" smtClean="0"/>
              <a:t>datalog</a:t>
            </a:r>
            <a:r>
              <a:rPr lang="es-CO" sz="1200" dirty="0" smtClean="0"/>
              <a:t>, almacenar toda la información que recibe de los sensores conectados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El temporizador enciende el microcontrolador cada 10 minutos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La lectura de los sensores se realiza 1 vez cada 10 min y se almacena en el </a:t>
            </a:r>
            <a:r>
              <a:rPr lang="es-CO" sz="1200" dirty="0" err="1" smtClean="0"/>
              <a:t>datalog</a:t>
            </a:r>
            <a:endParaRPr lang="es-CO" sz="1200" dirty="0" smtClean="0"/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La información se almacena en una Micro SD.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El </a:t>
            </a:r>
            <a:r>
              <a:rPr lang="es-CO" sz="1200" dirty="0" err="1" smtClean="0"/>
              <a:t>datalog</a:t>
            </a:r>
            <a:r>
              <a:rPr lang="es-CO" sz="1200" dirty="0"/>
              <a:t> </a:t>
            </a:r>
            <a:r>
              <a:rPr lang="es-CO" sz="1200" dirty="0" smtClean="0"/>
              <a:t>transmite la información que tiene almacenada desde la ultima transmisión exitosa cada 60 min.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El modulo de comunicación LORA es encendido por el </a:t>
            </a:r>
            <a:r>
              <a:rPr lang="es-CO" sz="1200" dirty="0" err="1" smtClean="0"/>
              <a:t>datalog</a:t>
            </a:r>
            <a:r>
              <a:rPr lang="es-CO" sz="12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El sensor es alimentado directamente por el microcontrolador.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Sistema debe funcionar a 3,3 V</a:t>
            </a:r>
          </a:p>
          <a:p>
            <a:endParaRPr lang="es-CO" sz="1200" dirty="0"/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3029112" y="1342460"/>
            <a:ext cx="1194489" cy="4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560707" y="4260292"/>
            <a:ext cx="4150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/>
              <a:t>Para efectos de probar el modelo.</a:t>
            </a:r>
          </a:p>
          <a:p>
            <a:pPr marL="342900" indent="-342900">
              <a:buAutoNum type="arabicPeriod"/>
            </a:pPr>
            <a:r>
              <a:rPr lang="es-CO" sz="1600" dirty="0" smtClean="0"/>
              <a:t>Se instala un modulo Lora para recibir la información del </a:t>
            </a:r>
            <a:r>
              <a:rPr lang="es-CO" sz="1600" dirty="0" err="1" smtClean="0"/>
              <a:t>datalog</a:t>
            </a:r>
            <a:r>
              <a:rPr lang="es-CO" sz="1600" dirty="0" smtClean="0"/>
              <a:t>.</a:t>
            </a:r>
          </a:p>
          <a:p>
            <a:pPr marL="342900" indent="-342900">
              <a:buAutoNum type="arabicPeriod"/>
            </a:pPr>
            <a:r>
              <a:rPr lang="es-CO" sz="1600" dirty="0" smtClean="0"/>
              <a:t>Se muestran los datos recibidos en una PC</a:t>
            </a:r>
          </a:p>
          <a:p>
            <a:pPr marL="342900" indent="-342900">
              <a:buAutoNum type="arabicPeriod"/>
            </a:pP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3580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/>
          <p:cNvGrpSpPr/>
          <p:nvPr/>
        </p:nvGrpSpPr>
        <p:grpSpPr>
          <a:xfrm>
            <a:off x="997920" y="636490"/>
            <a:ext cx="10558040" cy="5172783"/>
            <a:chOff x="922419" y="787492"/>
            <a:chExt cx="10558040" cy="5172783"/>
          </a:xfrm>
        </p:grpSpPr>
        <p:grpSp>
          <p:nvGrpSpPr>
            <p:cNvPr id="25" name="Grupo 24"/>
            <p:cNvGrpSpPr/>
            <p:nvPr/>
          </p:nvGrpSpPr>
          <p:grpSpPr>
            <a:xfrm>
              <a:off x="922419" y="787492"/>
              <a:ext cx="10394570" cy="5172783"/>
              <a:chOff x="1006309" y="1106274"/>
              <a:chExt cx="10394570" cy="5172783"/>
            </a:xfrm>
          </p:grpSpPr>
          <p:sp>
            <p:nvSpPr>
              <p:cNvPr id="11" name="CuadroTexto 10"/>
              <p:cNvSpPr txBox="1"/>
              <p:nvPr/>
            </p:nvSpPr>
            <p:spPr>
              <a:xfrm>
                <a:off x="8403128" y="5755837"/>
                <a:ext cx="14231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i="1" dirty="0" smtClean="0"/>
                  <a:t>Humedad de la tierra</a:t>
                </a:r>
                <a:endParaRPr lang="es-CO" sz="1400" i="1" dirty="0"/>
              </a:p>
            </p:txBody>
          </p:sp>
          <p:sp>
            <p:nvSpPr>
              <p:cNvPr id="234" name="Freeform 363"/>
              <p:cNvSpPr>
                <a:spLocks/>
              </p:cNvSpPr>
              <p:nvPr/>
            </p:nvSpPr>
            <p:spPr bwMode="auto">
              <a:xfrm>
                <a:off x="4709860" y="2195540"/>
                <a:ext cx="1115941" cy="535750"/>
              </a:xfrm>
              <a:custGeom>
                <a:avLst/>
                <a:gdLst>
                  <a:gd name="T0" fmla="*/ 0 w 553"/>
                  <a:gd name="T1" fmla="*/ 0 h 298"/>
                  <a:gd name="T2" fmla="*/ 375 w 553"/>
                  <a:gd name="T3" fmla="*/ 113 h 298"/>
                  <a:gd name="T4" fmla="*/ 279 w 553"/>
                  <a:gd name="T5" fmla="*/ 186 h 298"/>
                  <a:gd name="T6" fmla="*/ 553 w 553"/>
                  <a:gd name="T7" fmla="*/ 298 h 298"/>
                  <a:gd name="T8" fmla="*/ 177 w 553"/>
                  <a:gd name="T9" fmla="*/ 184 h 298"/>
                  <a:gd name="T10" fmla="*/ 273 w 553"/>
                  <a:gd name="T11" fmla="*/ 111 h 298"/>
                  <a:gd name="T12" fmla="*/ 0 w 553"/>
                  <a:gd name="T1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3" h="298">
                    <a:moveTo>
                      <a:pt x="0" y="0"/>
                    </a:moveTo>
                    <a:lnTo>
                      <a:pt x="375" y="113"/>
                    </a:lnTo>
                    <a:lnTo>
                      <a:pt x="279" y="186"/>
                    </a:lnTo>
                    <a:lnTo>
                      <a:pt x="553" y="298"/>
                    </a:lnTo>
                    <a:lnTo>
                      <a:pt x="177" y="184"/>
                    </a:lnTo>
                    <a:lnTo>
                      <a:pt x="273" y="11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cxnSp>
            <p:nvCxnSpPr>
              <p:cNvPr id="1399" name="Conector recto de flecha 1398"/>
              <p:cNvCxnSpPr>
                <a:stCxn id="1459" idx="1"/>
              </p:cNvCxnSpPr>
              <p:nvPr/>
            </p:nvCxnSpPr>
            <p:spPr>
              <a:xfrm flipH="1" flipV="1">
                <a:off x="9179118" y="2997784"/>
                <a:ext cx="673309" cy="156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1" name="Conector recto de flecha 1400"/>
              <p:cNvCxnSpPr/>
              <p:nvPr/>
            </p:nvCxnSpPr>
            <p:spPr>
              <a:xfrm flipH="1" flipV="1">
                <a:off x="8920621" y="3723145"/>
                <a:ext cx="964965" cy="12329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03" name="Imagen 140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3106" y="1398244"/>
                <a:ext cx="1297934" cy="1297934"/>
              </a:xfrm>
              <a:prstGeom prst="rect">
                <a:avLst/>
              </a:prstGeom>
            </p:spPr>
          </p:pic>
          <p:grpSp>
            <p:nvGrpSpPr>
              <p:cNvPr id="6" name="Grupo 5"/>
              <p:cNvGrpSpPr/>
              <p:nvPr/>
            </p:nvGrpSpPr>
            <p:grpSpPr>
              <a:xfrm>
                <a:off x="9437615" y="2849811"/>
                <a:ext cx="1963264" cy="1006750"/>
                <a:chOff x="9497341" y="3679623"/>
                <a:chExt cx="1963264" cy="1006750"/>
              </a:xfrm>
            </p:grpSpPr>
            <p:pic>
              <p:nvPicPr>
                <p:cNvPr id="1459" name="Picture 43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12153" y="3679623"/>
                  <a:ext cx="566820" cy="6096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9" name="CuadroTexto 458"/>
                <p:cNvSpPr txBox="1"/>
                <p:nvPr/>
              </p:nvSpPr>
              <p:spPr>
                <a:xfrm>
                  <a:off x="9497341" y="4224708"/>
                  <a:ext cx="19632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200" i="1" dirty="0" smtClean="0"/>
                    <a:t>Humedad y temperatura ambiente</a:t>
                  </a:r>
                  <a:endParaRPr lang="es-CO" sz="1200" i="1" dirty="0"/>
                </a:p>
              </p:txBody>
            </p:sp>
          </p:grpSp>
          <p:grpSp>
            <p:nvGrpSpPr>
              <p:cNvPr id="8" name="Grupo 7"/>
              <p:cNvGrpSpPr/>
              <p:nvPr/>
            </p:nvGrpSpPr>
            <p:grpSpPr>
              <a:xfrm>
                <a:off x="4879309" y="3694886"/>
                <a:ext cx="1870341" cy="1789920"/>
                <a:chOff x="4948703" y="4061014"/>
                <a:chExt cx="1870341" cy="1789920"/>
              </a:xfrm>
            </p:grpSpPr>
            <p:pic>
              <p:nvPicPr>
                <p:cNvPr id="452" name="Imagen 45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34117" y="4584234"/>
                  <a:ext cx="1089006" cy="657978"/>
                </a:xfrm>
                <a:prstGeom prst="rect">
                  <a:avLst/>
                </a:prstGeom>
              </p:spPr>
            </p:pic>
            <p:pic>
              <p:nvPicPr>
                <p:cNvPr id="231" name="Imagen 230" descr="PANEL SOLAR 5V 150mA"/>
                <p:cNvPicPr/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983" b="12959"/>
                <a:stretch/>
              </p:blipFill>
              <p:spPr bwMode="auto">
                <a:xfrm>
                  <a:off x="5958308" y="5056713"/>
                  <a:ext cx="860736" cy="7942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67" name="CuadroTexto 466"/>
                <p:cNvSpPr txBox="1"/>
                <p:nvPr/>
              </p:nvSpPr>
              <p:spPr>
                <a:xfrm>
                  <a:off x="4948703" y="4061014"/>
                  <a:ext cx="142310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400" i="1" dirty="0" smtClean="0"/>
                    <a:t>Suministro eléctrico</a:t>
                  </a:r>
                  <a:endParaRPr lang="es-CO" sz="1400" i="1" dirty="0"/>
                </a:p>
              </p:txBody>
            </p:sp>
          </p:grpSp>
          <p:cxnSp>
            <p:nvCxnSpPr>
              <p:cNvPr id="469" name="Conector recto de flecha 468"/>
              <p:cNvCxnSpPr/>
              <p:nvPr/>
            </p:nvCxnSpPr>
            <p:spPr>
              <a:xfrm flipV="1">
                <a:off x="6358092" y="3986356"/>
                <a:ext cx="113779" cy="4462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>
                <a:endCxn id="1403" idx="3"/>
              </p:cNvCxnSpPr>
              <p:nvPr/>
            </p:nvCxnSpPr>
            <p:spPr>
              <a:xfrm flipH="1" flipV="1">
                <a:off x="7091040" y="2047211"/>
                <a:ext cx="551762" cy="2438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618" y="1106274"/>
                <a:ext cx="1297934" cy="1297934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309" y="2600437"/>
                <a:ext cx="1701548" cy="1701548"/>
              </a:xfrm>
              <a:prstGeom prst="rect">
                <a:avLst/>
              </a:prstGeom>
            </p:spPr>
          </p:pic>
          <p:cxnSp>
            <p:nvCxnSpPr>
              <p:cNvPr id="42" name="Conector recto de flecha 41"/>
              <p:cNvCxnSpPr/>
              <p:nvPr/>
            </p:nvCxnSpPr>
            <p:spPr>
              <a:xfrm flipH="1">
                <a:off x="2811184" y="2232067"/>
                <a:ext cx="670711" cy="3010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5727" y="1140177"/>
              <a:ext cx="1063183" cy="869684"/>
            </a:xfrm>
            <a:prstGeom prst="rect">
              <a:avLst/>
            </a:prstGeom>
          </p:spPr>
        </p:pic>
        <p:cxnSp>
          <p:nvCxnSpPr>
            <p:cNvPr id="51" name="Conector recto de flecha 50"/>
            <p:cNvCxnSpPr>
              <a:stCxn id="27" idx="1"/>
            </p:cNvCxnSpPr>
            <p:nvPr/>
          </p:nvCxnSpPr>
          <p:spPr>
            <a:xfrm flipH="1">
              <a:off x="8936350" y="1575019"/>
              <a:ext cx="649377" cy="3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/>
            <p:cNvSpPr txBox="1"/>
            <p:nvPr/>
          </p:nvSpPr>
          <p:spPr>
            <a:xfrm>
              <a:off x="9517195" y="1936262"/>
              <a:ext cx="1963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i="1" dirty="0" smtClean="0"/>
                <a:t>Presión barométrica</a:t>
              </a:r>
              <a:endParaRPr lang="es-CO" sz="1200" i="1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2466" l="0" r="980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5773" y="2102912"/>
            <a:ext cx="1895864" cy="152504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0355" y="4362440"/>
            <a:ext cx="1280101" cy="98878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22121" y="4857226"/>
            <a:ext cx="3912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Sensor Humedad de la tierra capacitivo </a:t>
            </a:r>
          </a:p>
          <a:p>
            <a:endParaRPr lang="es-CO" dirty="0"/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69" y="3739704"/>
            <a:ext cx="1139133" cy="832296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H="1">
            <a:off x="8120604" y="3386777"/>
            <a:ext cx="99471" cy="36154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63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693641" y="442778"/>
            <a:ext cx="250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DIAGRAMA DE BLOQUES</a:t>
            </a:r>
            <a:endParaRPr lang="es-CO" dirty="0"/>
          </a:p>
        </p:txBody>
      </p:sp>
      <p:sp>
        <p:nvSpPr>
          <p:cNvPr id="3" name="Rectángulo redondeado 2"/>
          <p:cNvSpPr/>
          <p:nvPr/>
        </p:nvSpPr>
        <p:spPr>
          <a:xfrm>
            <a:off x="671119" y="1715548"/>
            <a:ext cx="1963024" cy="1388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ESP8266</a:t>
            </a:r>
          </a:p>
          <a:p>
            <a:pPr algn="ctr"/>
            <a:r>
              <a:rPr lang="en-US" b="1" dirty="0" err="1" smtClean="0"/>
              <a:t>NodeMcu</a:t>
            </a:r>
            <a:r>
              <a:rPr lang="en-US" b="1" dirty="0" smtClean="0"/>
              <a:t> </a:t>
            </a:r>
            <a:r>
              <a:rPr lang="en-US" b="1" dirty="0" smtClean="0"/>
              <a:t>V3</a:t>
            </a:r>
            <a:endParaRPr lang="en-US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3649211" y="1711352"/>
            <a:ext cx="1359016" cy="796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Lora</a:t>
            </a:r>
          </a:p>
          <a:p>
            <a:pPr algn="ctr"/>
            <a:r>
              <a:rPr lang="es-CO" dirty="0" smtClean="0"/>
              <a:t>Ra-02</a:t>
            </a:r>
            <a:endParaRPr lang="es-CO" dirty="0"/>
          </a:p>
        </p:txBody>
      </p:sp>
      <p:sp>
        <p:nvSpPr>
          <p:cNvPr id="5" name="Rectángulo redondeado 4"/>
          <p:cNvSpPr/>
          <p:nvPr/>
        </p:nvSpPr>
        <p:spPr>
          <a:xfrm>
            <a:off x="3649211" y="2600587"/>
            <a:ext cx="1132514" cy="503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Micro SD</a:t>
            </a:r>
            <a:endParaRPr lang="es-CO" dirty="0"/>
          </a:p>
        </p:txBody>
      </p:sp>
      <p:sp>
        <p:nvSpPr>
          <p:cNvPr id="6" name="Rectángulo redondeado 5"/>
          <p:cNvSpPr/>
          <p:nvPr/>
        </p:nvSpPr>
        <p:spPr>
          <a:xfrm>
            <a:off x="1086374" y="3436688"/>
            <a:ext cx="1132514" cy="503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8" name="Conector recto de flecha 7"/>
          <p:cNvCxnSpPr>
            <a:endCxn id="4" idx="1"/>
          </p:cNvCxnSpPr>
          <p:nvPr/>
        </p:nvCxnSpPr>
        <p:spPr>
          <a:xfrm>
            <a:off x="2634143" y="2109829"/>
            <a:ext cx="101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r 11"/>
          <p:cNvCxnSpPr>
            <a:endCxn id="5" idx="1"/>
          </p:cNvCxnSpPr>
          <p:nvPr/>
        </p:nvCxnSpPr>
        <p:spPr>
          <a:xfrm rot="16200000" flipH="1">
            <a:off x="2938242" y="2141288"/>
            <a:ext cx="742428" cy="6795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2842662" y="171135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SPI</a:t>
            </a:r>
            <a:endParaRPr lang="es-CO" dirty="0"/>
          </a:p>
        </p:txBody>
      </p:sp>
      <p:cxnSp>
        <p:nvCxnSpPr>
          <p:cNvPr id="15" name="Conector recto de flecha 14"/>
          <p:cNvCxnSpPr>
            <a:stCxn id="3" idx="2"/>
            <a:endCxn id="6" idx="0"/>
          </p:cNvCxnSpPr>
          <p:nvPr/>
        </p:nvCxnSpPr>
        <p:spPr>
          <a:xfrm>
            <a:off x="1652631" y="3103926"/>
            <a:ext cx="0" cy="33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3691156" y="4023917"/>
            <a:ext cx="1048624" cy="453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/>
              <a:t>SENSORES</a:t>
            </a:r>
            <a:endParaRPr lang="es-CO" sz="1000" dirty="0"/>
          </a:p>
        </p:txBody>
      </p:sp>
      <p:cxnSp>
        <p:nvCxnSpPr>
          <p:cNvPr id="18" name="Conector angular 17"/>
          <p:cNvCxnSpPr>
            <a:stCxn id="6" idx="2"/>
            <a:endCxn id="16" idx="2"/>
          </p:cNvCxnSpPr>
          <p:nvPr/>
        </p:nvCxnSpPr>
        <p:spPr>
          <a:xfrm rot="16200000" flipH="1">
            <a:off x="2516697" y="3075960"/>
            <a:ext cx="310393" cy="2038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691155" y="3523376"/>
            <a:ext cx="1090569" cy="416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/>
              <a:t>Presión </a:t>
            </a:r>
            <a:r>
              <a:rPr lang="es-CO" sz="800" dirty="0" smtClean="0"/>
              <a:t>barométrica</a:t>
            </a:r>
            <a:endParaRPr lang="es-CO" sz="800" dirty="0"/>
          </a:p>
        </p:txBody>
      </p:sp>
      <p:cxnSp>
        <p:nvCxnSpPr>
          <p:cNvPr id="25" name="Conector angular 24"/>
          <p:cNvCxnSpPr>
            <a:endCxn id="23" idx="2"/>
          </p:cNvCxnSpPr>
          <p:nvPr/>
        </p:nvCxnSpPr>
        <p:spPr>
          <a:xfrm>
            <a:off x="2457974" y="3103926"/>
            <a:ext cx="1233181" cy="627775"/>
          </a:xfrm>
          <a:prstGeom prst="bentConnector3">
            <a:avLst>
              <a:gd name="adj1" fmla="val -23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2600585" y="337494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I2C</a:t>
            </a:r>
            <a:endParaRPr lang="es-CO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6658059" y="1560829"/>
            <a:ext cx="1963024" cy="1388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ESP32</a:t>
            </a:r>
            <a:endParaRPr lang="en-US" b="1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9640348" y="1612082"/>
            <a:ext cx="1359016" cy="796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Lora</a:t>
            </a:r>
          </a:p>
          <a:p>
            <a:pPr algn="ctr"/>
            <a:r>
              <a:rPr lang="es-CO" dirty="0" smtClean="0"/>
              <a:t>Ra-02</a:t>
            </a:r>
            <a:endParaRPr lang="es-CO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9753599" y="2589883"/>
            <a:ext cx="1132514" cy="503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Micro SD</a:t>
            </a:r>
            <a:endParaRPr lang="es-CO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7077511" y="3337418"/>
            <a:ext cx="1132514" cy="503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I/O</a:t>
            </a:r>
            <a:endParaRPr lang="es-CO" dirty="0"/>
          </a:p>
        </p:txBody>
      </p:sp>
      <p:cxnSp>
        <p:nvCxnSpPr>
          <p:cNvPr id="22" name="Conector recto de flecha 21"/>
          <p:cNvCxnSpPr>
            <a:endCxn id="19" idx="1"/>
          </p:cNvCxnSpPr>
          <p:nvPr/>
        </p:nvCxnSpPr>
        <p:spPr>
          <a:xfrm>
            <a:off x="8625280" y="2010559"/>
            <a:ext cx="101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stCxn id="17" idx="3"/>
            <a:endCxn id="20" idx="1"/>
          </p:cNvCxnSpPr>
          <p:nvPr/>
        </p:nvCxnSpPr>
        <p:spPr>
          <a:xfrm>
            <a:off x="8621083" y="2255018"/>
            <a:ext cx="1132516" cy="586535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8736862" y="1747240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/>
              <a:t>SPI(1)</a:t>
            </a:r>
            <a:endParaRPr lang="es-CO" sz="1400" dirty="0"/>
          </a:p>
        </p:txBody>
      </p:sp>
      <p:cxnSp>
        <p:nvCxnSpPr>
          <p:cNvPr id="28" name="Conector recto de flecha 27"/>
          <p:cNvCxnSpPr>
            <a:stCxn id="17" idx="2"/>
            <a:endCxn id="21" idx="0"/>
          </p:cNvCxnSpPr>
          <p:nvPr/>
        </p:nvCxnSpPr>
        <p:spPr>
          <a:xfrm>
            <a:off x="7639571" y="2949207"/>
            <a:ext cx="4197" cy="38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7957306" y="4605556"/>
            <a:ext cx="1048624" cy="453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/>
              <a:t>Humedad tierra</a:t>
            </a:r>
            <a:endParaRPr lang="es-CO" sz="1000" dirty="0"/>
          </a:p>
        </p:txBody>
      </p:sp>
      <p:sp>
        <p:nvSpPr>
          <p:cNvPr id="31" name="Elipse 30"/>
          <p:cNvSpPr/>
          <p:nvPr/>
        </p:nvSpPr>
        <p:spPr>
          <a:xfrm>
            <a:off x="9682292" y="3424106"/>
            <a:ext cx="1090569" cy="416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/>
              <a:t>Presión </a:t>
            </a:r>
            <a:r>
              <a:rPr lang="es-CO" sz="800" dirty="0" smtClean="0"/>
              <a:t>barométrica</a:t>
            </a:r>
            <a:endParaRPr lang="es-CO" sz="800" dirty="0"/>
          </a:p>
        </p:txBody>
      </p:sp>
      <p:cxnSp>
        <p:nvCxnSpPr>
          <p:cNvPr id="32" name="Conector angular 31"/>
          <p:cNvCxnSpPr>
            <a:endCxn id="31" idx="2"/>
          </p:cNvCxnSpPr>
          <p:nvPr/>
        </p:nvCxnSpPr>
        <p:spPr>
          <a:xfrm>
            <a:off x="8329568" y="2953808"/>
            <a:ext cx="1352724" cy="678623"/>
          </a:xfrm>
          <a:prstGeom prst="bentConnector3">
            <a:avLst>
              <a:gd name="adj1" fmla="val 1628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8463340" y="328675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I2C</a:t>
            </a:r>
            <a:endParaRPr lang="es-CO" dirty="0"/>
          </a:p>
        </p:txBody>
      </p:sp>
      <p:sp>
        <p:nvSpPr>
          <p:cNvPr id="34" name="CuadroTexto 33"/>
          <p:cNvSpPr txBox="1"/>
          <p:nvPr/>
        </p:nvSpPr>
        <p:spPr>
          <a:xfrm>
            <a:off x="8643838" y="2315147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/>
              <a:t>SPI(2)</a:t>
            </a:r>
            <a:endParaRPr lang="es-CO" sz="1400" dirty="0"/>
          </a:p>
        </p:txBody>
      </p:sp>
      <p:sp>
        <p:nvSpPr>
          <p:cNvPr id="39" name="CuadroTexto 38"/>
          <p:cNvSpPr txBox="1"/>
          <p:nvPr/>
        </p:nvSpPr>
        <p:spPr>
          <a:xfrm flipH="1">
            <a:off x="6658059" y="6329492"/>
            <a:ext cx="169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 err="1" smtClean="0"/>
              <a:t>Humedd</a:t>
            </a:r>
            <a:r>
              <a:rPr lang="es-CO" sz="900" dirty="0" smtClean="0"/>
              <a:t> temperaturaAM2301</a:t>
            </a:r>
            <a:endParaRPr lang="es-CO" sz="900" dirty="0"/>
          </a:p>
        </p:txBody>
      </p:sp>
      <p:sp>
        <p:nvSpPr>
          <p:cNvPr id="42" name="Elipse 41"/>
          <p:cNvSpPr/>
          <p:nvPr/>
        </p:nvSpPr>
        <p:spPr>
          <a:xfrm>
            <a:off x="6507056" y="4589476"/>
            <a:ext cx="1227593" cy="469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/>
              <a:t>Humedad y temperatura</a:t>
            </a:r>
            <a:endParaRPr lang="es-CO" sz="1000" dirty="0"/>
          </a:p>
        </p:txBody>
      </p:sp>
      <p:cxnSp>
        <p:nvCxnSpPr>
          <p:cNvPr id="51" name="Conector angular 50"/>
          <p:cNvCxnSpPr>
            <a:endCxn id="42" idx="0"/>
          </p:cNvCxnSpPr>
          <p:nvPr/>
        </p:nvCxnSpPr>
        <p:spPr>
          <a:xfrm rot="5400000">
            <a:off x="6919168" y="4042441"/>
            <a:ext cx="748721" cy="345349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angular 52"/>
          <p:cNvCxnSpPr>
            <a:endCxn id="29" idx="0"/>
          </p:cNvCxnSpPr>
          <p:nvPr/>
        </p:nvCxnSpPr>
        <p:spPr>
          <a:xfrm rot="16200000" flipH="1">
            <a:off x="7797040" y="3920977"/>
            <a:ext cx="764801" cy="604356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54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15067" y="520117"/>
            <a:ext cx="231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ESP 32 </a:t>
            </a:r>
            <a:r>
              <a:rPr lang="es-CO" dirty="0" err="1" smtClean="0"/>
              <a:t>Wrover</a:t>
            </a:r>
            <a:r>
              <a:rPr lang="es-CO" dirty="0" smtClean="0"/>
              <a:t> + Ra-02</a:t>
            </a:r>
            <a:endParaRPr lang="es-CO" dirty="0"/>
          </a:p>
          <a:p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6" y="1146655"/>
            <a:ext cx="2055909" cy="3117022"/>
          </a:xfrm>
          <a:prstGeom prst="rect">
            <a:avLst/>
          </a:prstGeom>
        </p:spPr>
      </p:pic>
      <p:cxnSp>
        <p:nvCxnSpPr>
          <p:cNvPr id="50" name="Conector recto 49"/>
          <p:cNvCxnSpPr/>
          <p:nvPr/>
        </p:nvCxnSpPr>
        <p:spPr>
          <a:xfrm flipV="1">
            <a:off x="8273642" y="1382610"/>
            <a:ext cx="0" cy="2305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01" name="Tab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19320"/>
              </p:ext>
            </p:extLst>
          </p:nvPr>
        </p:nvGraphicFramePr>
        <p:xfrm>
          <a:off x="2395152" y="1175392"/>
          <a:ext cx="2462869" cy="170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441">
                  <a:extLst>
                    <a:ext uri="{9D8B030D-6E8A-4147-A177-3AD203B41FA5}">
                      <a16:colId xmlns:a16="http://schemas.microsoft.com/office/drawing/2014/main" val="3254296985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1072323287"/>
                    </a:ext>
                  </a:extLst>
                </a:gridCol>
                <a:gridCol w="848083">
                  <a:extLst>
                    <a:ext uri="{9D8B030D-6E8A-4147-A177-3AD203B41FA5}">
                      <a16:colId xmlns:a16="http://schemas.microsoft.com/office/drawing/2014/main" val="3380789001"/>
                    </a:ext>
                  </a:extLst>
                </a:gridCol>
              </a:tblGrid>
              <a:tr h="22239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SPI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800" dirty="0" smtClean="0"/>
                        <a:t>ESP32-SPi1-VSPI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800" dirty="0" smtClean="0"/>
                        <a:t>ESP32-SPi2-HSPI</a:t>
                      </a:r>
                      <a:endParaRPr lang="es-CO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649155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MOSI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800" dirty="0" smtClean="0"/>
                        <a:t>GPIO 23 – PIN 37 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GPIO 13</a:t>
                      </a:r>
                      <a:endParaRPr lang="es-CO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60761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MISO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800" dirty="0" smtClean="0"/>
                        <a:t>GPIO 19- PIN</a:t>
                      </a:r>
                      <a:r>
                        <a:rPr lang="es-CO" sz="800" baseline="0" dirty="0" smtClean="0"/>
                        <a:t> 31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GPIO 12</a:t>
                      </a:r>
                      <a:endParaRPr lang="es-CO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27754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SCK(CLK)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800" dirty="0" smtClean="0"/>
                        <a:t>GPIO18-</a:t>
                      </a:r>
                      <a:r>
                        <a:rPr lang="es-CO" sz="800" baseline="0" dirty="0" smtClean="0"/>
                        <a:t> PIN  30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GPIO 14</a:t>
                      </a:r>
                      <a:endParaRPr lang="es-CO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068317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SS(SLAVE</a:t>
                      </a:r>
                      <a:r>
                        <a:rPr lang="en-US" sz="800" baseline="0" dirty="0" smtClean="0"/>
                        <a:t> SELEC)</a:t>
                      </a:r>
                      <a:endParaRPr 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GPIO5 – PIN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GPIO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93200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GPIO9-PIN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16274"/>
                  </a:ext>
                </a:extLst>
              </a:tr>
            </a:tbl>
          </a:graphicData>
        </a:graphic>
      </p:graphicFrame>
      <p:graphicFrame>
        <p:nvGraphicFramePr>
          <p:cNvPr id="102" name="Tabla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630979"/>
              </p:ext>
            </p:extLst>
          </p:nvPr>
        </p:nvGraphicFramePr>
        <p:xfrm>
          <a:off x="10132506" y="935797"/>
          <a:ext cx="1089774" cy="15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774">
                  <a:extLst>
                    <a:ext uri="{9D8B030D-6E8A-4147-A177-3AD203B41FA5}">
                      <a16:colId xmlns:a16="http://schemas.microsoft.com/office/drawing/2014/main" val="27327865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LORA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895344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MOSI-PIN14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345877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MISO-PIN 13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42138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SCK-PIN</a:t>
                      </a:r>
                      <a:r>
                        <a:rPr lang="es-CO" sz="1000" baseline="0" dirty="0" smtClean="0"/>
                        <a:t> 12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104466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NSS- PIN 15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984297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DIO0-PIN</a:t>
                      </a:r>
                      <a:r>
                        <a:rPr lang="es-CO" sz="1000" baseline="0" dirty="0" smtClean="0"/>
                        <a:t> 5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100950"/>
                  </a:ext>
                </a:extLst>
              </a:tr>
            </a:tbl>
          </a:graphicData>
        </a:graphic>
      </p:graphicFrame>
      <p:sp>
        <p:nvSpPr>
          <p:cNvPr id="104" name="CuadroTexto 103"/>
          <p:cNvSpPr txBox="1"/>
          <p:nvPr/>
        </p:nvSpPr>
        <p:spPr>
          <a:xfrm>
            <a:off x="9930375" y="410952"/>
            <a:ext cx="1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Puerto SPI</a:t>
            </a:r>
            <a:endParaRPr lang="es-CO" dirty="0"/>
          </a:p>
        </p:txBody>
      </p:sp>
      <p:graphicFrame>
        <p:nvGraphicFramePr>
          <p:cNvPr id="105" name="Tabla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81143"/>
              </p:ext>
            </p:extLst>
          </p:nvPr>
        </p:nvGraphicFramePr>
        <p:xfrm>
          <a:off x="350270" y="4473663"/>
          <a:ext cx="2044882" cy="762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65">
                  <a:extLst>
                    <a:ext uri="{9D8B030D-6E8A-4147-A177-3AD203B41FA5}">
                      <a16:colId xmlns:a16="http://schemas.microsoft.com/office/drawing/2014/main" val="3254296985"/>
                    </a:ext>
                  </a:extLst>
                </a:gridCol>
                <a:gridCol w="1359017">
                  <a:extLst>
                    <a:ext uri="{9D8B030D-6E8A-4147-A177-3AD203B41FA5}">
                      <a16:colId xmlns:a16="http://schemas.microsoft.com/office/drawing/2014/main" val="1072323287"/>
                    </a:ext>
                  </a:extLst>
                </a:gridCol>
              </a:tblGrid>
              <a:tr h="22239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i2C BUS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ESP32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649155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SDA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GPIO 21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60761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SCL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GPIO 22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27754"/>
                  </a:ext>
                </a:extLst>
              </a:tr>
            </a:tbl>
          </a:graphicData>
        </a:graphic>
      </p:graphicFrame>
      <p:sp>
        <p:nvSpPr>
          <p:cNvPr id="106" name="CuadroTexto 105"/>
          <p:cNvSpPr txBox="1"/>
          <p:nvPr/>
        </p:nvSpPr>
        <p:spPr>
          <a:xfrm>
            <a:off x="267556" y="5235835"/>
            <a:ext cx="1920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Para </a:t>
            </a:r>
            <a:r>
              <a:rPr lang="en-US" sz="800" dirty="0" err="1" smtClean="0"/>
              <a:t>cambiar</a:t>
            </a:r>
            <a:r>
              <a:rPr lang="en-US" sz="800" dirty="0" smtClean="0"/>
              <a:t> de pin </a:t>
            </a:r>
            <a:r>
              <a:rPr lang="en-US" sz="800" dirty="0" err="1" smtClean="0"/>
              <a:t>Wire.begin</a:t>
            </a:r>
            <a:r>
              <a:rPr lang="en-US" sz="800" dirty="0" smtClean="0"/>
              <a:t> (SDA,SCL)</a:t>
            </a:r>
            <a:endParaRPr lang="es-CO" sz="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12" y="4067296"/>
            <a:ext cx="2828925" cy="20669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44" y="704783"/>
            <a:ext cx="2550054" cy="20016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020" y="5005214"/>
            <a:ext cx="2911728" cy="16788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92" y="3038001"/>
            <a:ext cx="2928183" cy="15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8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1" y="847725"/>
            <a:ext cx="11801475" cy="66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78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</TotalTime>
  <Words>376</Words>
  <Application>Microsoft Office PowerPoint</Application>
  <PresentationFormat>Panorámica</PresentationFormat>
  <Paragraphs>119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Tema de Office</vt:lpstr>
      <vt:lpstr>TERMINAL REMOTA DE BAJO CONSUMO ELECTRICO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Wilson poveda</dc:creator>
  <cp:lastModifiedBy>Wilson poveda</cp:lastModifiedBy>
  <cp:revision>71</cp:revision>
  <dcterms:created xsi:type="dcterms:W3CDTF">2021-03-04T14:21:10Z</dcterms:created>
  <dcterms:modified xsi:type="dcterms:W3CDTF">2021-04-15T13:36:17Z</dcterms:modified>
</cp:coreProperties>
</file>